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  <p:sldMasterId id="2147483807" r:id="rId2"/>
    <p:sldMasterId id="2147483809" r:id="rId3"/>
    <p:sldMasterId id="2147483811" r:id="rId4"/>
    <p:sldMasterId id="2147483813" r:id="rId5"/>
    <p:sldMasterId id="2147483815" r:id="rId6"/>
    <p:sldMasterId id="2147483817" r:id="rId7"/>
    <p:sldMasterId id="2147483819" r:id="rId8"/>
    <p:sldMasterId id="2147483821" r:id="rId9"/>
    <p:sldMasterId id="2147483823" r:id="rId10"/>
    <p:sldMasterId id="2147483825" r:id="rId11"/>
  </p:sldMasterIdLst>
  <p:notesMasterIdLst>
    <p:notesMasterId r:id="rId54"/>
  </p:notesMasterIdLst>
  <p:handoutMasterIdLst>
    <p:handoutMasterId r:id="rId55"/>
  </p:handoutMasterIdLst>
  <p:sldIdLst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39" r:id="rId22"/>
    <p:sldId id="256" r:id="rId23"/>
    <p:sldId id="331" r:id="rId24"/>
    <p:sldId id="328" r:id="rId25"/>
    <p:sldId id="329" r:id="rId26"/>
    <p:sldId id="316" r:id="rId27"/>
    <p:sldId id="330" r:id="rId28"/>
    <p:sldId id="307" r:id="rId29"/>
    <p:sldId id="308" r:id="rId30"/>
    <p:sldId id="289" r:id="rId31"/>
    <p:sldId id="333" r:id="rId32"/>
    <p:sldId id="323" r:id="rId33"/>
    <p:sldId id="310" r:id="rId34"/>
    <p:sldId id="334" r:id="rId35"/>
    <p:sldId id="335" r:id="rId36"/>
    <p:sldId id="338" r:id="rId37"/>
    <p:sldId id="352" r:id="rId38"/>
    <p:sldId id="337" r:id="rId39"/>
    <p:sldId id="340" r:id="rId40"/>
    <p:sldId id="341" r:id="rId41"/>
    <p:sldId id="364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51" r:id="rId50"/>
    <p:sldId id="349" r:id="rId51"/>
    <p:sldId id="365" r:id="rId52"/>
    <p:sldId id="304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00"/>
    <a:srgbClr val="10E4AD"/>
    <a:srgbClr val="1CBAAD"/>
    <a:srgbClr val="26B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9" autoAdjust="0"/>
    <p:restoredTop sz="94690" autoAdjust="0"/>
  </p:normalViewPr>
  <p:slideViewPr>
    <p:cSldViewPr>
      <p:cViewPr varScale="1">
        <p:scale>
          <a:sx n="63" d="100"/>
          <a:sy n="63" d="100"/>
        </p:scale>
        <p:origin x="-120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67642-FF27-4D8F-8D8E-921EDFC10EA4}" type="doc">
      <dgm:prSet loTypeId="urn:microsoft.com/office/officeart/2005/8/layout/hProcess9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9922D4-1387-458D-A6C4-5CB90322542E}">
      <dgm:prSet/>
      <dgm:spPr/>
      <dgm:t>
        <a:bodyPr/>
        <a:lstStyle/>
        <a:p>
          <a:pPr rtl="0"/>
          <a:r>
            <a:rPr lang="en-US" dirty="0"/>
            <a:t>Clean Water Act (Fed)</a:t>
          </a:r>
        </a:p>
        <a:p>
          <a:pPr rtl="0"/>
          <a:r>
            <a:rPr lang="en-US" dirty="0"/>
            <a:t>1972</a:t>
          </a:r>
        </a:p>
      </dgm:t>
    </dgm:pt>
    <dgm:pt modelId="{3ABE3EC6-2B97-43C9-BEDC-867638916DDB}" type="parTrans" cxnId="{34B59A51-B3D1-4040-AC09-F2357F8A5232}">
      <dgm:prSet/>
      <dgm:spPr/>
      <dgm:t>
        <a:bodyPr/>
        <a:lstStyle/>
        <a:p>
          <a:endParaRPr lang="en-US"/>
        </a:p>
      </dgm:t>
    </dgm:pt>
    <dgm:pt modelId="{61458DF8-6169-4377-8D9E-ABBBC44F1CF9}" type="sibTrans" cxnId="{34B59A51-B3D1-4040-AC09-F2357F8A5232}">
      <dgm:prSet/>
      <dgm:spPr/>
      <dgm:t>
        <a:bodyPr/>
        <a:lstStyle/>
        <a:p>
          <a:endParaRPr lang="en-US"/>
        </a:p>
      </dgm:t>
    </dgm:pt>
    <dgm:pt modelId="{F2379D8B-7130-4D39-836E-97383B8BDE06}">
      <dgm:prSet/>
      <dgm:spPr/>
      <dgm:t>
        <a:bodyPr/>
        <a:lstStyle/>
        <a:p>
          <a:pPr rtl="0"/>
          <a:r>
            <a:rPr lang="en-US" dirty="0"/>
            <a:t>Porter Cologne Water Quality Act (CA)</a:t>
          </a:r>
        </a:p>
        <a:p>
          <a:pPr rtl="0"/>
          <a:r>
            <a:rPr lang="en-US" dirty="0"/>
            <a:t>1969</a:t>
          </a:r>
        </a:p>
      </dgm:t>
    </dgm:pt>
    <dgm:pt modelId="{4D91AC50-4F7A-4D1D-88D2-4BDFFC81B631}" type="parTrans" cxnId="{279B022D-0BBD-41C0-B595-D9030B2CD7E7}">
      <dgm:prSet/>
      <dgm:spPr/>
      <dgm:t>
        <a:bodyPr/>
        <a:lstStyle/>
        <a:p>
          <a:endParaRPr lang="en-US"/>
        </a:p>
      </dgm:t>
    </dgm:pt>
    <dgm:pt modelId="{82C3F196-7974-4E3F-A151-244D8845E8E6}" type="sibTrans" cxnId="{279B022D-0BBD-41C0-B595-D9030B2CD7E7}">
      <dgm:prSet/>
      <dgm:spPr/>
      <dgm:t>
        <a:bodyPr/>
        <a:lstStyle/>
        <a:p>
          <a:endParaRPr lang="en-US"/>
        </a:p>
      </dgm:t>
    </dgm:pt>
    <dgm:pt modelId="{91DDDC97-0292-410C-B3B6-499160A8F2C8}">
      <dgm:prSet/>
      <dgm:spPr/>
      <dgm:t>
        <a:bodyPr/>
        <a:lstStyle/>
        <a:p>
          <a:pPr rtl="0"/>
          <a:r>
            <a:rPr lang="en-US" dirty="0"/>
            <a:t>EPA – NPDES</a:t>
          </a:r>
        </a:p>
        <a:p>
          <a:pPr rtl="0"/>
          <a:r>
            <a:rPr lang="en-US" dirty="0"/>
            <a:t>Storm Water Quality</a:t>
          </a:r>
        </a:p>
        <a:p>
          <a:pPr rtl="0"/>
          <a:r>
            <a:rPr lang="en-US" dirty="0"/>
            <a:t>1987</a:t>
          </a:r>
        </a:p>
      </dgm:t>
    </dgm:pt>
    <dgm:pt modelId="{49F1CDCD-8230-4DDF-A594-B3E18A4449D7}" type="parTrans" cxnId="{5623672B-D92B-4456-8B90-CF7CD9E5E013}">
      <dgm:prSet/>
      <dgm:spPr/>
      <dgm:t>
        <a:bodyPr/>
        <a:lstStyle/>
        <a:p>
          <a:endParaRPr lang="en-US"/>
        </a:p>
      </dgm:t>
    </dgm:pt>
    <dgm:pt modelId="{D9B82B37-28C2-4D73-ABEC-2BAA13FAB879}" type="sibTrans" cxnId="{5623672B-D92B-4456-8B90-CF7CD9E5E013}">
      <dgm:prSet/>
      <dgm:spPr/>
      <dgm:t>
        <a:bodyPr/>
        <a:lstStyle/>
        <a:p>
          <a:endParaRPr lang="en-US"/>
        </a:p>
      </dgm:t>
    </dgm:pt>
    <dgm:pt modelId="{F2C085C6-AA4D-43F0-9801-3F9BC104800F}">
      <dgm:prSet/>
      <dgm:spPr/>
      <dgm:t>
        <a:bodyPr/>
        <a:lstStyle/>
        <a:p>
          <a:pPr rtl="0"/>
          <a:r>
            <a:rPr lang="en-US" dirty="0"/>
            <a:t>First MS4 Permit</a:t>
          </a:r>
        </a:p>
        <a:p>
          <a:pPr rtl="0"/>
          <a:r>
            <a:rPr lang="en-US" dirty="0"/>
            <a:t>LA Regional Water Quality Control Board</a:t>
          </a:r>
        </a:p>
        <a:p>
          <a:pPr rtl="0"/>
          <a:r>
            <a:rPr lang="en-US" dirty="0"/>
            <a:t>1991</a:t>
          </a:r>
        </a:p>
      </dgm:t>
    </dgm:pt>
    <dgm:pt modelId="{C71FBCF2-38F6-42CE-8699-B284D3917B3D}" type="parTrans" cxnId="{E39C6AB8-3209-4DE3-B56A-EA0D58B05F06}">
      <dgm:prSet/>
      <dgm:spPr/>
      <dgm:t>
        <a:bodyPr/>
        <a:lstStyle/>
        <a:p>
          <a:endParaRPr lang="en-US"/>
        </a:p>
      </dgm:t>
    </dgm:pt>
    <dgm:pt modelId="{EB5CC55E-62F8-4AEC-8CA8-97AB521D0FD5}" type="sibTrans" cxnId="{E39C6AB8-3209-4DE3-B56A-EA0D58B05F06}">
      <dgm:prSet/>
      <dgm:spPr/>
      <dgm:t>
        <a:bodyPr/>
        <a:lstStyle/>
        <a:p>
          <a:endParaRPr lang="en-US"/>
        </a:p>
      </dgm:t>
    </dgm:pt>
    <dgm:pt modelId="{7935AFDA-3CE3-413C-914B-370A1F31ED74}">
      <dgm:prSet/>
      <dgm:spPr/>
      <dgm:t>
        <a:bodyPr/>
        <a:lstStyle/>
        <a:p>
          <a:pPr rtl="0"/>
          <a:r>
            <a:rPr lang="en-US" dirty="0"/>
            <a:t>4th MS4 Permit</a:t>
          </a:r>
        </a:p>
        <a:p>
          <a:pPr rtl="0"/>
          <a:r>
            <a:rPr lang="en-US" dirty="0"/>
            <a:t>2012</a:t>
          </a:r>
        </a:p>
      </dgm:t>
    </dgm:pt>
    <dgm:pt modelId="{B214CCFC-6D5C-4550-AAD7-DBC52A4EE1DF}" type="parTrans" cxnId="{C4F9A6A5-DDF8-4C67-9F8A-C39F7F0028DF}">
      <dgm:prSet/>
      <dgm:spPr/>
      <dgm:t>
        <a:bodyPr/>
        <a:lstStyle/>
        <a:p>
          <a:endParaRPr lang="en-US"/>
        </a:p>
      </dgm:t>
    </dgm:pt>
    <dgm:pt modelId="{72ED4FC8-4578-4F9F-B75A-0333C37D27DE}" type="sibTrans" cxnId="{C4F9A6A5-DDF8-4C67-9F8A-C39F7F0028DF}">
      <dgm:prSet/>
      <dgm:spPr/>
      <dgm:t>
        <a:bodyPr/>
        <a:lstStyle/>
        <a:p>
          <a:endParaRPr lang="en-US"/>
        </a:p>
      </dgm:t>
    </dgm:pt>
    <dgm:pt modelId="{4739166F-2367-47A8-8DDF-81D9732CCC9A}">
      <dgm:prSet/>
      <dgm:spPr/>
      <dgm:t>
        <a:bodyPr/>
        <a:lstStyle/>
        <a:p>
          <a:pPr rtl="0"/>
          <a:r>
            <a:rPr lang="en-US" dirty="0"/>
            <a:t>WMP and CIMP  approved 2015</a:t>
          </a:r>
        </a:p>
        <a:p>
          <a:pPr rtl="0"/>
          <a:endParaRPr lang="en-US" dirty="0"/>
        </a:p>
      </dgm:t>
    </dgm:pt>
    <dgm:pt modelId="{99126B39-5FA6-4AEF-B837-49A0B7D391AD}" type="parTrans" cxnId="{D81437A1-1C1C-4161-AA61-D6B97E9E4B9B}">
      <dgm:prSet/>
      <dgm:spPr/>
      <dgm:t>
        <a:bodyPr/>
        <a:lstStyle/>
        <a:p>
          <a:endParaRPr lang="en-US"/>
        </a:p>
      </dgm:t>
    </dgm:pt>
    <dgm:pt modelId="{6041AC5A-BB7E-4D3C-9204-0715AF2D2221}" type="sibTrans" cxnId="{D81437A1-1C1C-4161-AA61-D6B97E9E4B9B}">
      <dgm:prSet/>
      <dgm:spPr/>
      <dgm:t>
        <a:bodyPr/>
        <a:lstStyle/>
        <a:p>
          <a:endParaRPr lang="en-US"/>
        </a:p>
      </dgm:t>
    </dgm:pt>
    <dgm:pt modelId="{76D77618-9CDC-4425-988B-86C5062E6FDD}" type="pres">
      <dgm:prSet presAssocID="{78167642-FF27-4D8F-8D8E-921EDFC10EA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9C30F1-2838-4013-BA5F-69CA7132B1C4}" type="pres">
      <dgm:prSet presAssocID="{78167642-FF27-4D8F-8D8E-921EDFC10EA4}" presName="arrow" presStyleLbl="bgShp" presStyleIdx="0" presStyleCnt="1" custScaleX="117647" custLinFactNeighborX="2521" custLinFactNeighborY="1471"/>
      <dgm:spPr/>
    </dgm:pt>
    <dgm:pt modelId="{6DF728FD-84E1-47A8-BE57-C332B2BFD4FB}" type="pres">
      <dgm:prSet presAssocID="{78167642-FF27-4D8F-8D8E-921EDFC10EA4}" presName="linearProcess" presStyleCnt="0"/>
      <dgm:spPr/>
    </dgm:pt>
    <dgm:pt modelId="{47A7EECD-61A8-42AF-B698-EB59ADB11611}" type="pres">
      <dgm:prSet presAssocID="{9E9922D4-1387-458D-A6C4-5CB90322542E}" presName="textNode" presStyleLbl="node1" presStyleIdx="0" presStyleCnt="6" custLinFactX="99884" custLinFactNeighborX="100000" custLinFactNeighborY="-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F0A8E-C1DF-4C80-93BB-4A11B3394CAF}" type="pres">
      <dgm:prSet presAssocID="{61458DF8-6169-4377-8D9E-ABBBC44F1CF9}" presName="sibTrans" presStyleCnt="0"/>
      <dgm:spPr/>
    </dgm:pt>
    <dgm:pt modelId="{6A0E2B55-B9DD-4270-B469-F2583F87E4EC}" type="pres">
      <dgm:prSet presAssocID="{F2379D8B-7130-4D39-836E-97383B8BDE06}" presName="textNode" presStyleLbl="node1" presStyleIdx="1" presStyleCnt="6" custLinFactX="-93248" custLinFactNeighborX="-100000" custLinFactNeighborY="-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938AE2-80EF-4681-A037-9EE4D7226945}" type="pres">
      <dgm:prSet presAssocID="{82C3F196-7974-4E3F-A151-244D8845E8E6}" presName="sibTrans" presStyleCnt="0"/>
      <dgm:spPr/>
    </dgm:pt>
    <dgm:pt modelId="{026EFDC8-3D8C-48DD-98EC-982DEB025C13}" type="pres">
      <dgm:prSet presAssocID="{91DDDC97-0292-410C-B3B6-499160A8F2C8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38EA6-4E77-434D-BF24-D1042B6BE041}" type="pres">
      <dgm:prSet presAssocID="{D9B82B37-28C2-4D73-ABEC-2BAA13FAB879}" presName="sibTrans" presStyleCnt="0"/>
      <dgm:spPr/>
    </dgm:pt>
    <dgm:pt modelId="{13974B09-5C51-48FF-A3AF-F20F5CC1E988}" type="pres">
      <dgm:prSet presAssocID="{F2C085C6-AA4D-43F0-9801-3F9BC104800F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B0B11A-9601-488C-9B51-C77C33B1BF3B}" type="pres">
      <dgm:prSet presAssocID="{EB5CC55E-62F8-4AEC-8CA8-97AB521D0FD5}" presName="sibTrans" presStyleCnt="0"/>
      <dgm:spPr/>
    </dgm:pt>
    <dgm:pt modelId="{34D839A7-2796-41BE-964E-B604EF371101}" type="pres">
      <dgm:prSet presAssocID="{7935AFDA-3CE3-413C-914B-370A1F31ED74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76ED8-8560-4087-B9A9-59CBD1021166}" type="pres">
      <dgm:prSet presAssocID="{72ED4FC8-4578-4F9F-B75A-0333C37D27DE}" presName="sibTrans" presStyleCnt="0"/>
      <dgm:spPr/>
    </dgm:pt>
    <dgm:pt modelId="{3928C211-D774-44BE-A1DA-D9BB73DEAEE1}" type="pres">
      <dgm:prSet presAssocID="{4739166F-2367-47A8-8DDF-81D9732CCC9A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3AEF58-6564-4C8F-89A0-F41E3B56B8AE}" type="presOf" srcId="{F2C085C6-AA4D-43F0-9801-3F9BC104800F}" destId="{13974B09-5C51-48FF-A3AF-F20F5CC1E988}" srcOrd="0" destOrd="0" presId="urn:microsoft.com/office/officeart/2005/8/layout/hProcess9"/>
    <dgm:cxn modelId="{279B022D-0BBD-41C0-B595-D9030B2CD7E7}" srcId="{78167642-FF27-4D8F-8D8E-921EDFC10EA4}" destId="{F2379D8B-7130-4D39-836E-97383B8BDE06}" srcOrd="1" destOrd="0" parTransId="{4D91AC50-4F7A-4D1D-88D2-4BDFFC81B631}" sibTransId="{82C3F196-7974-4E3F-A151-244D8845E8E6}"/>
    <dgm:cxn modelId="{BAAFC045-CD62-40E8-9A43-0BB7E80A2983}" type="presOf" srcId="{9E9922D4-1387-458D-A6C4-5CB90322542E}" destId="{47A7EECD-61A8-42AF-B698-EB59ADB11611}" srcOrd="0" destOrd="0" presId="urn:microsoft.com/office/officeart/2005/8/layout/hProcess9"/>
    <dgm:cxn modelId="{5623672B-D92B-4456-8B90-CF7CD9E5E013}" srcId="{78167642-FF27-4D8F-8D8E-921EDFC10EA4}" destId="{91DDDC97-0292-410C-B3B6-499160A8F2C8}" srcOrd="2" destOrd="0" parTransId="{49F1CDCD-8230-4DDF-A594-B3E18A4449D7}" sibTransId="{D9B82B37-28C2-4D73-ABEC-2BAA13FAB879}"/>
    <dgm:cxn modelId="{798A5735-BD5E-4D9E-9DB1-DC1B1216D29C}" type="presOf" srcId="{F2379D8B-7130-4D39-836E-97383B8BDE06}" destId="{6A0E2B55-B9DD-4270-B469-F2583F87E4EC}" srcOrd="0" destOrd="0" presId="urn:microsoft.com/office/officeart/2005/8/layout/hProcess9"/>
    <dgm:cxn modelId="{9E7261D3-199E-49E6-9BE1-96F5EB4028F7}" type="presOf" srcId="{4739166F-2367-47A8-8DDF-81D9732CCC9A}" destId="{3928C211-D774-44BE-A1DA-D9BB73DEAEE1}" srcOrd="0" destOrd="0" presId="urn:microsoft.com/office/officeart/2005/8/layout/hProcess9"/>
    <dgm:cxn modelId="{E39C6AB8-3209-4DE3-B56A-EA0D58B05F06}" srcId="{78167642-FF27-4D8F-8D8E-921EDFC10EA4}" destId="{F2C085C6-AA4D-43F0-9801-3F9BC104800F}" srcOrd="3" destOrd="0" parTransId="{C71FBCF2-38F6-42CE-8699-B284D3917B3D}" sibTransId="{EB5CC55E-62F8-4AEC-8CA8-97AB521D0FD5}"/>
    <dgm:cxn modelId="{B2069C15-BFE1-4CEF-937A-30CB53DF21BA}" type="presOf" srcId="{78167642-FF27-4D8F-8D8E-921EDFC10EA4}" destId="{76D77618-9CDC-4425-988B-86C5062E6FDD}" srcOrd="0" destOrd="0" presId="urn:microsoft.com/office/officeart/2005/8/layout/hProcess9"/>
    <dgm:cxn modelId="{BF10D721-15F2-49C8-A496-513E31D8A577}" type="presOf" srcId="{91DDDC97-0292-410C-B3B6-499160A8F2C8}" destId="{026EFDC8-3D8C-48DD-98EC-982DEB025C13}" srcOrd="0" destOrd="0" presId="urn:microsoft.com/office/officeart/2005/8/layout/hProcess9"/>
    <dgm:cxn modelId="{AE4513C7-1151-42E2-8EEE-AF6F3BE2F121}" type="presOf" srcId="{7935AFDA-3CE3-413C-914B-370A1F31ED74}" destId="{34D839A7-2796-41BE-964E-B604EF371101}" srcOrd="0" destOrd="0" presId="urn:microsoft.com/office/officeart/2005/8/layout/hProcess9"/>
    <dgm:cxn modelId="{C4F9A6A5-DDF8-4C67-9F8A-C39F7F0028DF}" srcId="{78167642-FF27-4D8F-8D8E-921EDFC10EA4}" destId="{7935AFDA-3CE3-413C-914B-370A1F31ED74}" srcOrd="4" destOrd="0" parTransId="{B214CCFC-6D5C-4550-AAD7-DBC52A4EE1DF}" sibTransId="{72ED4FC8-4578-4F9F-B75A-0333C37D27DE}"/>
    <dgm:cxn modelId="{D81437A1-1C1C-4161-AA61-D6B97E9E4B9B}" srcId="{78167642-FF27-4D8F-8D8E-921EDFC10EA4}" destId="{4739166F-2367-47A8-8DDF-81D9732CCC9A}" srcOrd="5" destOrd="0" parTransId="{99126B39-5FA6-4AEF-B837-49A0B7D391AD}" sibTransId="{6041AC5A-BB7E-4D3C-9204-0715AF2D2221}"/>
    <dgm:cxn modelId="{34B59A51-B3D1-4040-AC09-F2357F8A5232}" srcId="{78167642-FF27-4D8F-8D8E-921EDFC10EA4}" destId="{9E9922D4-1387-458D-A6C4-5CB90322542E}" srcOrd="0" destOrd="0" parTransId="{3ABE3EC6-2B97-43C9-BEDC-867638916DDB}" sibTransId="{61458DF8-6169-4377-8D9E-ABBBC44F1CF9}"/>
    <dgm:cxn modelId="{64E26320-9F7F-4114-97B6-E5C987FBDB11}" type="presParOf" srcId="{76D77618-9CDC-4425-988B-86C5062E6FDD}" destId="{019C30F1-2838-4013-BA5F-69CA7132B1C4}" srcOrd="0" destOrd="0" presId="urn:microsoft.com/office/officeart/2005/8/layout/hProcess9"/>
    <dgm:cxn modelId="{A9DA0E5D-9C83-4DE8-B9E2-1081CF9900DA}" type="presParOf" srcId="{76D77618-9CDC-4425-988B-86C5062E6FDD}" destId="{6DF728FD-84E1-47A8-BE57-C332B2BFD4FB}" srcOrd="1" destOrd="0" presId="urn:microsoft.com/office/officeart/2005/8/layout/hProcess9"/>
    <dgm:cxn modelId="{06791E37-D17E-4E63-8BD9-B8D91349F113}" type="presParOf" srcId="{6DF728FD-84E1-47A8-BE57-C332B2BFD4FB}" destId="{47A7EECD-61A8-42AF-B698-EB59ADB11611}" srcOrd="0" destOrd="0" presId="urn:microsoft.com/office/officeart/2005/8/layout/hProcess9"/>
    <dgm:cxn modelId="{576977D8-01C3-49C7-8464-C109337D1A55}" type="presParOf" srcId="{6DF728FD-84E1-47A8-BE57-C332B2BFD4FB}" destId="{358F0A8E-C1DF-4C80-93BB-4A11B3394CAF}" srcOrd="1" destOrd="0" presId="urn:microsoft.com/office/officeart/2005/8/layout/hProcess9"/>
    <dgm:cxn modelId="{977B0D6B-5556-446F-9A1C-3F7D0FC319F2}" type="presParOf" srcId="{6DF728FD-84E1-47A8-BE57-C332B2BFD4FB}" destId="{6A0E2B55-B9DD-4270-B469-F2583F87E4EC}" srcOrd="2" destOrd="0" presId="urn:microsoft.com/office/officeart/2005/8/layout/hProcess9"/>
    <dgm:cxn modelId="{7F65A73A-FC42-455C-A772-92015F90AFA6}" type="presParOf" srcId="{6DF728FD-84E1-47A8-BE57-C332B2BFD4FB}" destId="{2E938AE2-80EF-4681-A037-9EE4D7226945}" srcOrd="3" destOrd="0" presId="urn:microsoft.com/office/officeart/2005/8/layout/hProcess9"/>
    <dgm:cxn modelId="{5A251862-160C-4BD3-BD30-681FD25E174F}" type="presParOf" srcId="{6DF728FD-84E1-47A8-BE57-C332B2BFD4FB}" destId="{026EFDC8-3D8C-48DD-98EC-982DEB025C13}" srcOrd="4" destOrd="0" presId="urn:microsoft.com/office/officeart/2005/8/layout/hProcess9"/>
    <dgm:cxn modelId="{57762CDB-3C76-4DBF-9DE7-9F21649747BB}" type="presParOf" srcId="{6DF728FD-84E1-47A8-BE57-C332B2BFD4FB}" destId="{B6238EA6-4E77-434D-BF24-D1042B6BE041}" srcOrd="5" destOrd="0" presId="urn:microsoft.com/office/officeart/2005/8/layout/hProcess9"/>
    <dgm:cxn modelId="{A3EC934E-E98E-4E6F-814F-0A1DC215CD7D}" type="presParOf" srcId="{6DF728FD-84E1-47A8-BE57-C332B2BFD4FB}" destId="{13974B09-5C51-48FF-A3AF-F20F5CC1E988}" srcOrd="6" destOrd="0" presId="urn:microsoft.com/office/officeart/2005/8/layout/hProcess9"/>
    <dgm:cxn modelId="{77BD00C4-79BF-4101-92FE-9680CB6B8038}" type="presParOf" srcId="{6DF728FD-84E1-47A8-BE57-C332B2BFD4FB}" destId="{D6B0B11A-9601-488C-9B51-C77C33B1BF3B}" srcOrd="7" destOrd="0" presId="urn:microsoft.com/office/officeart/2005/8/layout/hProcess9"/>
    <dgm:cxn modelId="{3808C0EA-D8C9-4EF6-A4E7-D38A1A1805A3}" type="presParOf" srcId="{6DF728FD-84E1-47A8-BE57-C332B2BFD4FB}" destId="{34D839A7-2796-41BE-964E-B604EF371101}" srcOrd="8" destOrd="0" presId="urn:microsoft.com/office/officeart/2005/8/layout/hProcess9"/>
    <dgm:cxn modelId="{F0BFC4B0-0912-4378-A4E0-044386A6081B}" type="presParOf" srcId="{6DF728FD-84E1-47A8-BE57-C332B2BFD4FB}" destId="{A0976ED8-8560-4087-B9A9-59CBD1021166}" srcOrd="9" destOrd="0" presId="urn:microsoft.com/office/officeart/2005/8/layout/hProcess9"/>
    <dgm:cxn modelId="{B5CD8B9D-8163-4304-8965-2EC14EF37A9E}" type="presParOf" srcId="{6DF728FD-84E1-47A8-BE57-C332B2BFD4FB}" destId="{3928C211-D774-44BE-A1DA-D9BB73DEAEE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300"/>
            </a:lvl1pPr>
          </a:lstStyle>
          <a:p>
            <a:fld id="{FBA59B5B-1F22-4D5B-A405-EA1050649B5C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8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300"/>
            </a:lvl1pPr>
          </a:lstStyle>
          <a:p>
            <a:fld id="{D230C22C-B398-4534-8508-9F265D1A3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60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38145" cy="464205"/>
          </a:xfrm>
          <a:prstGeom prst="rect">
            <a:avLst/>
          </a:prstGeom>
        </p:spPr>
        <p:txBody>
          <a:bodyPr vert="horz" lIns="88130" tIns="44065" rIns="88130" bIns="44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5" y="3"/>
            <a:ext cx="3038145" cy="464205"/>
          </a:xfrm>
          <a:prstGeom prst="rect">
            <a:avLst/>
          </a:prstGeom>
        </p:spPr>
        <p:txBody>
          <a:bodyPr vert="horz" lIns="88130" tIns="44065" rIns="88130" bIns="44065" rtlCol="0"/>
          <a:lstStyle>
            <a:lvl1pPr algn="r">
              <a:defRPr sz="1200"/>
            </a:lvl1pPr>
          </a:lstStyle>
          <a:p>
            <a:fld id="{E4B719E5-AC6D-4F9A-B641-E749ECC79AAD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0" tIns="44065" rIns="88130" bIns="44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7" y="4416101"/>
            <a:ext cx="5607711" cy="4182457"/>
          </a:xfrm>
          <a:prstGeom prst="rect">
            <a:avLst/>
          </a:prstGeom>
        </p:spPr>
        <p:txBody>
          <a:bodyPr vert="horz" lIns="88130" tIns="44065" rIns="88130" bIns="4406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61"/>
            <a:ext cx="3038145" cy="464205"/>
          </a:xfrm>
          <a:prstGeom prst="rect">
            <a:avLst/>
          </a:prstGeom>
        </p:spPr>
        <p:txBody>
          <a:bodyPr vert="horz" lIns="88130" tIns="44065" rIns="88130" bIns="44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5" y="8830661"/>
            <a:ext cx="3038145" cy="464205"/>
          </a:xfrm>
          <a:prstGeom prst="rect">
            <a:avLst/>
          </a:prstGeom>
        </p:spPr>
        <p:txBody>
          <a:bodyPr vert="horz" lIns="88130" tIns="44065" rIns="88130" bIns="44065" rtlCol="0" anchor="b"/>
          <a:lstStyle>
            <a:lvl1pPr algn="r">
              <a:defRPr sz="1200"/>
            </a:lvl1pPr>
          </a:lstStyle>
          <a:p>
            <a:fld id="{FB8A819C-FC68-4758-922F-1271097D9F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4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7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41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4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58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4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17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8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3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62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23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89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7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70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7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36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66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04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26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4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99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41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64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0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1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423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003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20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26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19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0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94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81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83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1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31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1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03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819C-FC68-4758-922F-1271097D9F5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7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23585-56AA-4DAC-8A83-C36365CF6052}" type="datetime1">
              <a:rPr lang="en-US" smtClean="0"/>
              <a:t>10/27/2016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52C7-892B-4D64-9914-D4546F1DA93A}" type="datetime1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6F5AC-49AD-4238-B022-672EF9AD6D9B}" type="datetime1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657C-74A3-4F93-AC6F-C3CF32D8FE6A}" type="datetime1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385AD-A6A6-4F35-B05E-0F9F1EDB2F81}" type="datetime1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F853-D4AB-4991-BFDF-5577DECECFB7}" type="datetime1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9493-CD10-4DA2-A12E-0C06D35870DF}" type="datetime1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8259-98BA-44E2-9744-E3CAEFC3DA0A}" type="datetime1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56B4-5D7C-4247-97FE-BB949FBBA1A0}" type="datetime1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92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C40A-F69A-4B5D-B8B6-CEC4EE3D9574}" type="datetime1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8757-CCB8-4522-9464-C49C610B356E}" type="datetime1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1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0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5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4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3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9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2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8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3F97C4-8C0F-4CA2-AF82-B1D960DF0BE5}" type="datetime1">
              <a:rPr lang="en-US" smtClean="0"/>
              <a:t>10/27/2016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Draft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92C213-69EB-4AE4-B171-DEC948141AF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3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3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0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7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7C0-8479-40B1-A153-229CB550B9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10/27/2016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060B8-23CD-488E-B7A9-F3DE51C525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6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ewqa.org/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hirotalk.files.wordpress.com/2015/06/water1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461281"/>
            <a:ext cx="5637010" cy="882119"/>
          </a:xfrm>
        </p:spPr>
        <p:txBody>
          <a:bodyPr>
            <a:normAutofit/>
          </a:bodyPr>
          <a:lstStyle/>
          <a:p>
            <a:r>
              <a:rPr lang="en-US" sz="3200" dirty="0"/>
              <a:t>Who are we?</a:t>
            </a:r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38200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/>
              <a:t>Gateway Water Management Authority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4953000"/>
            <a:ext cx="3006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By Grace J. Kast</a:t>
            </a:r>
          </a:p>
          <a:p>
            <a:r>
              <a:rPr lang="en-US" dirty="0">
                <a:solidFill>
                  <a:prstClr val="black"/>
                </a:solidFill>
              </a:rPr>
              <a:t>Executive Officer</a:t>
            </a:r>
          </a:p>
          <a:p>
            <a:r>
              <a:rPr lang="en-US" dirty="0">
                <a:solidFill>
                  <a:prstClr val="black"/>
                </a:solidFill>
              </a:rPr>
              <a:t>Stormwater Workshop 2016</a:t>
            </a:r>
          </a:p>
        </p:txBody>
      </p:sp>
      <p:pic>
        <p:nvPicPr>
          <p:cNvPr id="1027" name="Picture 3" descr="C:\Users\Kast\AppData\Local\Microsoft\Windows\INetCache\IE\P89XIWPT\question_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lick to view Expanded Ver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9594"/>
            <a:ext cx="4690244" cy="606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200" y="1066800"/>
            <a:ext cx="378507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</a:rPr>
              <a:t>13 Cities and LA County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Artesia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Bellflower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Cerritos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Diamond Bar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Downey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Hawaiian Gardens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 Mirada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Lakewood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Long Beach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Norwalk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Pico Rivera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Santa Fe Springs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Whittier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 County Flood Control District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027" y="5355194"/>
            <a:ext cx="3576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&gt;$65,000,000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8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76847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Franklin Gothic Demi" panose="020B0703020102020204" pitchFamily="34" charset="0"/>
              </a:rPr>
              <a:t>Stormwater Workshop </a:t>
            </a:r>
            <a:br>
              <a:rPr lang="en-US" sz="4400" b="1" dirty="0">
                <a:latin typeface="Franklin Gothic Demi" panose="020B0703020102020204" pitchFamily="34" charset="0"/>
              </a:rPr>
            </a:br>
            <a:r>
              <a:rPr lang="en-US" sz="4400" b="1" dirty="0">
                <a:latin typeface="Franklin Gothic Demi" panose="020B0703020102020204" pitchFamily="34" charset="0"/>
              </a:rPr>
              <a:t>for </a:t>
            </a:r>
            <a:br>
              <a:rPr lang="en-US" sz="4400" b="1" dirty="0">
                <a:latin typeface="Franklin Gothic Demi" panose="020B0703020102020204" pitchFamily="34" charset="0"/>
              </a:rPr>
            </a:br>
            <a:r>
              <a:rPr lang="en-US" sz="4400" b="1" dirty="0">
                <a:latin typeface="Franklin Gothic Demi" panose="020B0703020102020204" pitchFamily="34" charset="0"/>
              </a:rPr>
              <a:t>Local 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2438400"/>
            <a:ext cx="8305800" cy="45577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sz="2400" i="1" dirty="0"/>
          </a:p>
          <a:p>
            <a:pPr marL="0" indent="0" algn="ctr">
              <a:buNone/>
            </a:pPr>
            <a:r>
              <a:rPr lang="en-US" sz="2400" i="1" dirty="0"/>
              <a:t>Gateway Water Management Authority</a:t>
            </a:r>
          </a:p>
          <a:p>
            <a:pPr marL="0" indent="0" algn="ctr">
              <a:buNone/>
            </a:pPr>
            <a:r>
              <a:rPr lang="en-US" sz="2400" i="1" dirty="0"/>
              <a:t>October 27, 2016</a:t>
            </a:r>
          </a:p>
          <a:p>
            <a:pPr marL="0" indent="0" algn="ctr">
              <a:buNone/>
            </a:pPr>
            <a:r>
              <a:rPr lang="en-US" sz="2400" b="1" i="1" dirty="0"/>
              <a:t>Stormwater and Watershed Management</a:t>
            </a:r>
          </a:p>
          <a:p>
            <a:pPr marL="0" indent="0" algn="ctr">
              <a:buNone/>
            </a:pPr>
            <a:r>
              <a:rPr lang="en-US" sz="2400" b="1" i="1" dirty="0"/>
              <a:t>Unfunded Mandates</a:t>
            </a:r>
          </a:p>
          <a:p>
            <a:pPr marL="0" indent="0" algn="ctr">
              <a:buNone/>
            </a:pPr>
            <a:r>
              <a:rPr lang="en-US" sz="2400" b="1" i="1" dirty="0"/>
              <a:t>Funding “Tool Box”</a:t>
            </a:r>
          </a:p>
          <a:p>
            <a:pPr marL="0" indent="0" algn="ctr">
              <a:buNone/>
            </a:pPr>
            <a:r>
              <a:rPr lang="en-US" sz="2400" i="1" dirty="0"/>
              <a:t>By </a:t>
            </a:r>
          </a:p>
          <a:p>
            <a:pPr marL="0" indent="0" algn="ctr">
              <a:buNone/>
            </a:pPr>
            <a:r>
              <a:rPr lang="en-US" sz="2400" b="1" i="1" dirty="0"/>
              <a:t>John Hunter</a:t>
            </a:r>
            <a:r>
              <a:rPr lang="en-US" sz="2400" i="1" dirty="0"/>
              <a:t>, John L. Hunter &amp; Associates</a:t>
            </a:r>
          </a:p>
          <a:p>
            <a:pPr marL="0" indent="0" algn="ctr">
              <a:buNone/>
            </a:pPr>
            <a:r>
              <a:rPr lang="en-US" sz="2400" b="1" i="1" dirty="0"/>
              <a:t>Ken Farfsing</a:t>
            </a:r>
            <a:r>
              <a:rPr lang="en-US" sz="2400" i="1" dirty="0"/>
              <a:t>, Carson City Manager</a:t>
            </a:r>
          </a:p>
        </p:txBody>
      </p:sp>
    </p:spTree>
    <p:extLst>
      <p:ext uri="{BB962C8B-B14F-4D97-AF65-F5344CB8AC3E}">
        <p14:creationId xmlns:p14="http://schemas.microsoft.com/office/powerpoint/2010/main" val="7542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380"/>
            <a:ext cx="9144000" cy="3205018"/>
          </a:xfrm>
          <a:prstGeom prst="rect">
            <a:avLst/>
          </a:prstGeom>
        </p:spPr>
      </p:pic>
      <p:sp>
        <p:nvSpPr>
          <p:cNvPr id="34" name="SessionQuestionData" hidden="1"/>
          <p:cNvSpPr txBox="1"/>
          <p:nvPr/>
        </p:nvSpPr>
        <p:spPr>
          <a:xfrm>
            <a:off x="0" y="5"/>
            <a:ext cx="0" cy="97872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version="1.0"?&gt;&lt;AllQuestions /&gt;</a:t>
            </a:r>
          </a:p>
        </p:txBody>
      </p:sp>
      <p:sp>
        <p:nvSpPr>
          <p:cNvPr id="35" name="SessionAnswerData" hidden="1"/>
          <p:cNvSpPr txBox="1"/>
          <p:nvPr/>
        </p:nvSpPr>
        <p:spPr>
          <a:xfrm>
            <a:off x="1270000" y="6"/>
            <a:ext cx="0" cy="92332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version="1.0"?&gt;&lt;AllAnswers /&gt;</a:t>
            </a:r>
          </a:p>
        </p:txBody>
      </p:sp>
      <p:sp>
        <p:nvSpPr>
          <p:cNvPr id="36" name="SessionResponseData" descr="&lt;?xml version=&quot;1.0&quot;?&gt;&lt;AllResponses /&gt;" hidden="1"/>
          <p:cNvSpPr txBox="1"/>
          <p:nvPr/>
        </p:nvSpPr>
        <p:spPr>
          <a:xfrm>
            <a:off x="0" y="0"/>
            <a:ext cx="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37" name="SessionPresentationSettingsData" hidden="1"/>
          <p:cNvSpPr txBox="1"/>
          <p:nvPr/>
        </p:nvSpPr>
        <p:spPr>
          <a:xfrm>
            <a:off x="0" y="7"/>
            <a:ext cx="0" cy="914742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&lt;?xml version="1.0"?&gt;&lt;Settings&gt;&lt;answerBulletFormat&gt;Numeric&lt;/answerBulletFormat&gt;&lt;answerNowAutoInsert&gt;No&lt;/answerNowAutoInsert&gt;&lt;answerNowStyle&gt;Explosion&lt;/answerNowStyle&gt;&lt;answerNowText&gt;Answer Now&lt;/answerNowText&gt;&lt;chartColors&gt;Use PowerPoint Color Scheme&lt;/chartColors&gt;&lt;chartType&gt;Horizontal&lt;/chartType&gt;&lt;correctAnswerIndicator&gt;Checkmark&lt;/correctAnswerIndicator&gt;&lt;countdownAutoInsert&gt;No&lt;/countdownAutoInsert&gt;&lt;countdownSeconds&gt;10&lt;/countdownSeconds&gt;&lt;countdownSound&gt;TicToc.wav&lt;/countdownSound&gt;&lt;countdownStyle&gt;Box&lt;/countdownStyle&gt;&lt;gridAutoInsert&gt;No&lt;/gridAutoInsert&gt;&lt;gridFillStyle&gt;Answered&lt;/gridFillStyle&gt;&lt;gridFillColor&gt;0,0,0&lt;/gridFillColor&gt;&lt;gridOpacity&gt;100%&lt;/gridOpacity&gt;&lt;gridTextStyle&gt;Keypad #&lt;/gridTextStyle&gt;&lt;inputSource&gt;Response Devices&lt;/inputSource&gt;&lt;multipleResponseDivisor&gt;# of Responses&lt;/multipleResponseDivisor&gt;&lt;participantsLeaderBoard&gt;5&lt;/participantsLeaderBoard&gt;&lt;percentageDecimalPlaces&gt;0&lt;/percentageDecimalPlaces&gt;&lt;responseCounterAutoInsert&gt;No&lt;/responseCounterAutoInsert&gt;&lt;responseCounterStyle&gt;Oval&lt;/responseCounterStyle&gt;&lt;responseCounterDisplayValue&gt;# of Votes Received&lt;/responseCounterDisplayValue&gt;&lt;insertObjectUsingColor&gt;Blue&lt;/insertObjectUsingColor&gt;&lt;showResults&gt;Yes&lt;/showResults&gt;&lt;teamColors&gt;User Defined&lt;/teamColors&gt;&lt;teamIdentificationType&gt;None&lt;/teamIdentificationType&gt;&lt;teamScoringType&gt;Voting pads only&lt;/teamScoringType&gt;&lt;teamScoringDecimalPlaces&gt;1&lt;/teamScoringDecimalPlaces&gt;&lt;teamIdentificationItem&gt;&lt;/teamIdentificationItem&gt;&lt;teamsLeaderBoard&gt;5&lt;/teamsLeaderBoard&gt;&lt;teamName1&gt;&lt;/teamName1&gt;&lt;teamName2&gt;&lt;/teamName2&gt;&lt;teamName3&gt;&lt;/teamName3&gt;&lt;teamName4&gt;&lt;/teamName4&gt;&lt;teamName5&gt;&lt;/teamName5&gt;&lt;teamName6&gt;&lt;/teamName6&gt;&lt;teamName7&gt;&lt;/teamName7&gt;&lt;teamName8&gt;&lt;/teamName8&gt;&lt;teamName9&gt;&lt;/teamName9&gt;&lt;teamName10&gt;&lt;/teamName10&gt;&lt;showControlBar&gt;Slides with Get Feedback Objects&lt;/showControlBar&gt;&lt;defaultCorrectPointValue&gt;100&lt;/defaultCorrectPointValue&gt;&lt;defaultIncorrectPointValue&gt;0&lt;/defaultIncorrectPointValue&gt;&lt;chartColor1&gt;187,224,227&lt;/chartColor1&gt;&lt;chartColor2&gt;51,51,153&lt;/chartColor2&gt;&lt;chartColor3&gt;0,153,153&lt;/chartColor3&gt;&lt;chartColor4&gt;153,204,0&lt;/chartColor4&gt;&lt;chartColor5&gt;128,128,128&lt;/chartColor5&gt;&lt;chartColor6&gt;0,0,0&lt;/chartColor6&gt;&lt;chartColor7&gt;0,102,204&lt;/chartColor7&gt;&lt;chartColor8&gt;204,204,255&lt;/chartColor8&gt;&lt;chartColor9&gt;255,0,0&lt;/chartColor9&gt;&lt;chartColor10&gt;255,255,0&lt;/chartColor10&gt;&lt;teamColor1&gt;187,224,227&lt;/teamColor1&gt;&lt;teamColor2&gt;51,51,153&lt;/teamColor2&gt;&lt;teamColor3&gt;0,153,153&lt;/teamColor3&gt;&lt;teamColor4&gt;153,204,0&lt;/teamColor4&gt;&lt;teamColor5&gt;128,128,128&lt;/teamColor5&gt;&lt;teamColor6&gt;0,0,0&lt;/teamColor6&gt;&lt;teamColor7&gt;0,102,204&lt;/teamColor7&gt;&lt;teamColor8&gt;204,204,255&lt;/teamColor8&gt;&lt;teamColor9&gt;255,0,0&lt;/teamColor9&gt;&lt;teamColor10&gt;255,255,0&lt;/teamColor10&gt;&lt;displayAnswerImagesDuringVote&gt;Yes&lt;/displayAnswerImagesDuringVote&gt;&lt;displayAnswerImagesWithResponses&gt;Yes&lt;/displayAnswerImagesWithResponses&gt;&lt;displayAnswerTextDuringVote&gt;Yes&lt;/displayAnswerTextDuringVote&gt;&lt;displayAnswerTextWithResponses&gt;Yes&lt;/displayAnswerTextWithResponses&gt;&lt;questionSlideID&gt;&lt;/questionSlideID&gt;&lt;controlBarState&gt;Expanded&lt;/controlBarState&gt;&lt;isGridColorKnownColor&gt;True&lt;/isGridColorKnownColor&gt;&lt;gridColorName&gt;Yellow&lt;/gridColorName&gt;&lt;AutoRec&gt;&lt;/AutoRec&gt;&lt;AutoRecTimeIntrvl&gt;&lt;/AutoRecTimeIntrvl&gt;&lt;chartVotesView&gt;Percentage&lt;/chartVotesView&gt;&lt;chartLabelsColor&gt;0,0,0&lt;/chartLabelsColor&gt;&lt;isChartLabelColorKnownColor&gt;True&lt;/isChartLabelColorKnownColor&gt;&lt;chartLabelColorName&gt;Black&lt;/chartLabelColorName&gt;&lt;chartXAxisLabelType&gt;Full Text&lt;/chartXAxisLabelType&gt;&lt;/Settings&gt;</a:t>
            </a:r>
          </a:p>
        </p:txBody>
      </p:sp>
      <p:pic>
        <p:nvPicPr>
          <p:cNvPr id="10" name="Picture 55" descr="JLHA LOGO-Kaden's vers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232" y="5932710"/>
            <a:ext cx="2758520" cy="71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433597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Franklin Gothic Demi" panose="020B0703020102020204" pitchFamily="34" charset="0"/>
                <a:ea typeface="Adobe Gothic Std B" panose="020B0800000000000000" pitchFamily="34" charset="-128"/>
              </a:rPr>
              <a:t>Stormwater and Watershed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5414159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</a:t>
            </a:r>
            <a:r>
              <a:rPr lang="en-US" sz="1200" dirty="0">
                <a:solidFill>
                  <a:schemeClr val="bg1"/>
                </a:solidFill>
                <a:hlinkClick r:id="rId5"/>
              </a:rPr>
              <a:t>http://www.ewqa.org/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265" y="170395"/>
            <a:ext cx="5867400" cy="734568"/>
          </a:xfrm>
        </p:spPr>
        <p:txBody>
          <a:bodyPr>
            <a:normAutofit/>
          </a:bodyPr>
          <a:lstStyle/>
          <a:p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But Most of the Time…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88604"/>
            <a:ext cx="5448216" cy="33631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76767"/>
            <a:ext cx="5159398" cy="311713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990600" y="685800"/>
            <a:ext cx="220083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17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7" y="228601"/>
            <a:ext cx="7619993" cy="685800"/>
          </a:xfrm>
        </p:spPr>
        <p:txBody>
          <a:bodyPr>
            <a:noAutofit/>
          </a:bodyPr>
          <a:lstStyle/>
          <a:p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How Water Enters Rivers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9" y="1066800"/>
            <a:ext cx="4533901" cy="327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" y="1066800"/>
            <a:ext cx="4166236" cy="3276600"/>
          </a:xfrm>
          <a:prstGeom prst="rect">
            <a:avLst/>
          </a:prstGeom>
        </p:spPr>
      </p:pic>
      <p:pic>
        <p:nvPicPr>
          <p:cNvPr id="4" name="Picture 3" descr="K:\Programs\LA Region\Lower San Gabriel River Watershed\Outfall Screening\Photos\Artesia Norwalk Line C Outfall Photos\Artesia Norwalk Line C 10-1-15\IMG_01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0104" y="2618898"/>
            <a:ext cx="3212592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21" y="152401"/>
            <a:ext cx="7886700" cy="1143000"/>
          </a:xfrm>
        </p:spPr>
        <p:txBody>
          <a:bodyPr>
            <a:no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Despite the Concrete, there is Wildlife</a:t>
            </a:r>
            <a:r>
              <a:rPr lang="en-US" sz="43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3708202" cy="494427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1" y="1447800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653704"/>
              </p:ext>
            </p:extLst>
          </p:nvPr>
        </p:nvGraphicFramePr>
        <p:xfrm>
          <a:off x="381000" y="304800"/>
          <a:ext cx="8534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Up Arrow 4"/>
          <p:cNvSpPr/>
          <p:nvPr/>
        </p:nvSpPr>
        <p:spPr>
          <a:xfrm>
            <a:off x="76200" y="3733800"/>
            <a:ext cx="2438400" cy="2357058"/>
          </a:xfrm>
          <a:prstGeom prst="upArrow">
            <a:avLst>
              <a:gd name="adj1" fmla="val 50000"/>
              <a:gd name="adj2" fmla="val 395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Once again, California led the way</a:t>
            </a:r>
          </a:p>
        </p:txBody>
      </p:sp>
      <p:sp>
        <p:nvSpPr>
          <p:cNvPr id="3" name="Up Arrow 2"/>
          <p:cNvSpPr/>
          <p:nvPr/>
        </p:nvSpPr>
        <p:spPr>
          <a:xfrm>
            <a:off x="3733800" y="3720970"/>
            <a:ext cx="3352800" cy="2893826"/>
          </a:xfrm>
          <a:prstGeom prst="upArrow">
            <a:avLst>
              <a:gd name="adj1" fmla="val 50000"/>
              <a:gd name="adj2" fmla="val 43160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Under both the FCWA and Porter Cologne, municipalities must obtain a permit to operate the storm drain system</a:t>
            </a:r>
          </a:p>
        </p:txBody>
      </p:sp>
    </p:spTree>
    <p:extLst>
      <p:ext uri="{BB962C8B-B14F-4D97-AF65-F5344CB8AC3E}">
        <p14:creationId xmlns:p14="http://schemas.microsoft.com/office/powerpoint/2010/main" val="204448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47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What is MS4?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034" y="1624142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MS4 is your storm drain system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The MS4 Permit is required to discharge water (rainwater or dry flow) to the Storm Drain System</a:t>
            </a:r>
          </a:p>
          <a:p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895" y="326967"/>
            <a:ext cx="1166209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034" y="5592188"/>
            <a:ext cx="767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Municipal Separate Storm Sewer System</a:t>
            </a:r>
          </a:p>
        </p:txBody>
      </p:sp>
    </p:spTree>
    <p:extLst>
      <p:ext uri="{BB962C8B-B14F-4D97-AF65-F5344CB8AC3E}">
        <p14:creationId xmlns:p14="http://schemas.microsoft.com/office/powerpoint/2010/main" val="16786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2012</a:t>
            </a:r>
            <a:r>
              <a:rPr lang="en-US" sz="43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 </a:t>
            </a:r>
            <a:r>
              <a:rPr lang="en-US" sz="43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vs.</a:t>
            </a:r>
            <a:r>
              <a:rPr lang="en-US" sz="43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 </a:t>
            </a:r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2001 Permit</a:t>
            </a:r>
          </a:p>
        </p:txBody>
      </p:sp>
      <p:pic>
        <p:nvPicPr>
          <p:cNvPr id="4" name="Picture 5" descr="C:\Users\anne\Desktop\New_Old permit 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2" y="1905000"/>
            <a:ext cx="8537226" cy="43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8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The 2012 Permit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828800"/>
            <a:ext cx="8001000" cy="12192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  Much more comprehensive than the prior Permit</a:t>
            </a:r>
          </a:p>
          <a:p>
            <a:r>
              <a:rPr lang="en-US" sz="2800" dirty="0"/>
              <a:t>  Introduced the concept of Watershed Management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4350" y="3048000"/>
            <a:ext cx="78867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Cities were given the choice of: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Immediate compliance with strict numerical limits</a:t>
            </a:r>
          </a:p>
          <a:p>
            <a:pPr lvl="1" algn="ctr"/>
            <a:r>
              <a:rPr lang="en-US" sz="2800" b="1" dirty="0">
                <a:solidFill>
                  <a:schemeClr val="accent2"/>
                </a:solidFill>
              </a:rPr>
              <a:t>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Developing a </a:t>
            </a:r>
            <a:r>
              <a:rPr lang="en-US" sz="2800" b="1" dirty="0"/>
              <a:t>Watershed Management Program </a:t>
            </a:r>
            <a:r>
              <a:rPr lang="en-US" sz="2800" dirty="0"/>
              <a:t>((E)WMP) to extend final compliance deadlines into the 2020s and 2030s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3138"/>
          <a:stretch>
            <a:fillRect/>
          </a:stretch>
        </p:blipFill>
        <p:spPr>
          <a:xfrm>
            <a:off x="6934200" y="5257800"/>
            <a:ext cx="1508423" cy="114660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77143" y="2645351"/>
            <a:ext cx="6665913" cy="2438400"/>
          </a:xfrm>
        </p:spPr>
        <p:txBody>
          <a:bodyPr anchor="t">
            <a:normAutofit/>
          </a:bodyPr>
          <a:lstStyle/>
          <a:p>
            <a:r>
              <a:rPr lang="en-US" dirty="0"/>
              <a:t>GWMA is a JPA and is the sister water agency to the Gateway Cities Council of Government “COG”</a:t>
            </a:r>
          </a:p>
          <a:p>
            <a:r>
              <a:rPr lang="en-US" dirty="0"/>
              <a:t>GWMA was formed in 2007 by 10 cities and the Southeast Water Coalition </a:t>
            </a:r>
          </a:p>
          <a:p>
            <a:r>
              <a:rPr lang="en-US" dirty="0"/>
              <a:t>GWMA is a Fiduciary and Contractual Agency on Behalf of Watershed Groups and Regional Grant Programs </a:t>
            </a:r>
          </a:p>
          <a:p>
            <a:r>
              <a:rPr lang="en-US" dirty="0"/>
              <a:t>Membership has grown to 25 Gateway Region Cities and 4 Water Agencies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800600"/>
            <a:ext cx="6383538" cy="114300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6324600" cy="20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2465" y="-1891135"/>
            <a:ext cx="1039070" cy="9144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505200"/>
            <a:ext cx="8229600" cy="3048000"/>
          </a:xfrm>
        </p:spPr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200" dirty="0"/>
              <a:t>A comprehensive </a:t>
            </a:r>
            <a:r>
              <a:rPr lang="en-US" sz="3200" b="1" dirty="0"/>
              <a:t>evaluation of the water quality </a:t>
            </a:r>
            <a:r>
              <a:rPr lang="en-US" sz="3200" dirty="0"/>
              <a:t>of a watershed area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 A strategy for meeting the goals of the MS4 Permit, specific projects, and specific schedules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8305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What is a Watershed Management Program?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13415"/>
            <a:ext cx="8762998" cy="877186"/>
          </a:xfrm>
        </p:spPr>
        <p:txBody>
          <a:bodyPr>
            <a:no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Los Angeles County Watersheds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/>
              <a:t>Draft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6" y="1219200"/>
            <a:ext cx="7599785" cy="55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75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Timelines and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956" y="1757466"/>
            <a:ext cx="4027394" cy="159533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40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Monitoring</a:t>
            </a:r>
          </a:p>
          <a:p>
            <a:pPr>
              <a:buClr>
                <a:schemeClr val="tx1"/>
              </a:buClr>
            </a:pPr>
            <a:r>
              <a:rPr lang="en-US" sz="40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Inspections</a:t>
            </a:r>
          </a:p>
        </p:txBody>
      </p:sp>
      <p:pic>
        <p:nvPicPr>
          <p:cNvPr id="5" name="Picture 4" descr="K:\Programs\LA Region\Hawaiian Gardens\NPDES MS4\Construction Program\2016\1-11-2016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52800"/>
            <a:ext cx="4324350" cy="323133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Q:\everyone\Newsletters\Pending Drafts\Photos, Visuals\Three Rivers Monitoring\GR1 LSGR Above Spring_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0831"/>
            <a:ext cx="4038600" cy="3581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8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441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The Permit’s Big Push</a:t>
            </a:r>
            <a:r>
              <a:rPr lang="en-US" sz="4300" dirty="0">
                <a:latin typeface="Franklin Gothic Demi" panose="020B0703020102020204" pitchFamily="34" charset="0"/>
              </a:rPr>
              <a:t/>
            </a:r>
            <a:br>
              <a:rPr lang="en-US" sz="4300" dirty="0">
                <a:latin typeface="Franklin Gothic Demi" panose="020B0703020102020204" pitchFamily="34" charset="0"/>
              </a:rPr>
            </a:br>
            <a:r>
              <a:rPr lang="en-US" sz="43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Low Impact Development (LID)</a:t>
            </a:r>
          </a:p>
        </p:txBody>
      </p:sp>
      <p:pic>
        <p:nvPicPr>
          <p:cNvPr id="8" name="Content Placeholder 6" descr="SG Azalea projec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927" y="1326066"/>
            <a:ext cx="5149690" cy="278873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2927" y="4202659"/>
            <a:ext cx="187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Regional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Projects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9150" y="364652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BMPs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8508" y="524375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Other Small Scale LID Projects</a:t>
            </a:r>
          </a:p>
        </p:txBody>
      </p:sp>
      <p:pic>
        <p:nvPicPr>
          <p:cNvPr id="12" name="Picture 2" descr="Q:\everyone\City Programs\Lower_Los_Angeles_River\Graphics_design\Pictures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0344" y="4292469"/>
            <a:ext cx="3152273" cy="227191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C:\Users\swoodard\Desktop\IMG_03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8" r="151" b="18158"/>
          <a:stretch/>
        </p:blipFill>
        <p:spPr bwMode="auto">
          <a:xfrm>
            <a:off x="4665726" y="3015300"/>
            <a:ext cx="4186429" cy="219899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78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444" y="18288"/>
            <a:ext cx="100214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503" y="0"/>
            <a:ext cx="7258050" cy="195221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3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Why not just put all the runoff into the ground?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6600" y="655170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42672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Need to avoid groundwater contamination</a:t>
            </a:r>
          </a:p>
        </p:txBody>
      </p:sp>
    </p:spTree>
    <p:extLst>
      <p:ext uri="{BB962C8B-B14F-4D97-AF65-F5344CB8AC3E}">
        <p14:creationId xmlns:p14="http://schemas.microsoft.com/office/powerpoint/2010/main" val="28305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112" y="367954"/>
            <a:ext cx="5819775" cy="9302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Success Stories (soon)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47800"/>
            <a:ext cx="7886700" cy="4953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Lakewood: Bolivar Park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Signal Hill/ Long Beach Airport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Long Beach MUST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Prop 84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Challenges still to come:</a:t>
            </a:r>
          </a:p>
          <a:p>
            <a:pPr marL="0" indent="0">
              <a:buNone/>
            </a:pPr>
            <a:r>
              <a:rPr lang="en-US" sz="2800" dirty="0"/>
              <a:t>	- Estimated to cost $20 billion through County</a:t>
            </a:r>
          </a:p>
        </p:txBody>
      </p:sp>
    </p:spTree>
    <p:extLst>
      <p:ext uri="{BB962C8B-B14F-4D97-AF65-F5344CB8AC3E}">
        <p14:creationId xmlns:p14="http://schemas.microsoft.com/office/powerpoint/2010/main" val="24158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5072"/>
            <a:ext cx="4191000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542" y="457200"/>
            <a:ext cx="2647950" cy="777872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Prop 84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3" y="3379124"/>
            <a:ext cx="4031673" cy="3250276"/>
          </a:xfrm>
        </p:spPr>
      </p:pic>
      <p:sp>
        <p:nvSpPr>
          <p:cNvPr id="10" name="TextBox 9"/>
          <p:cNvSpPr txBox="1"/>
          <p:nvPr/>
        </p:nvSpPr>
        <p:spPr>
          <a:xfrm>
            <a:off x="2667000" y="5775810"/>
            <a:ext cx="448189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Whittier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44693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Downey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63" y="154311"/>
            <a:ext cx="2293431" cy="3057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7395" y="31991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Pacoima</a:t>
            </a:r>
          </a:p>
        </p:txBody>
      </p:sp>
    </p:spTree>
    <p:extLst>
      <p:ext uri="{BB962C8B-B14F-4D97-AF65-F5344CB8AC3E}">
        <p14:creationId xmlns:p14="http://schemas.microsoft.com/office/powerpoint/2010/main" val="20786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30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685800"/>
            <a:ext cx="78867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Next: Funding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792348" y="6598367"/>
            <a:ext cx="13516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7D7D7D"/>
                </a:solidFill>
              </a:rPr>
              <a:t>Editor.photoshop.com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20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kast.irwm\AppData\Local\Microsoft\Windows\Temporary Internet Files\Content.IE5\3MJCGKFZ\Law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4731" r="9011" b="9492"/>
          <a:stretch/>
        </p:blipFill>
        <p:spPr bwMode="auto">
          <a:xfrm>
            <a:off x="7193960" y="675640"/>
            <a:ext cx="1229360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76" y="304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Unfunded Mandates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8867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i="1" u="sng" dirty="0"/>
              <a:t>Department of Finance v. Commission on State Mandates</a:t>
            </a:r>
            <a:r>
              <a:rPr lang="en-US" sz="2800" i="1" dirty="0"/>
              <a:t>,  California Supreme Court Case No. S214855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b="1" i="1" dirty="0"/>
              <a:t>Narrow decision </a:t>
            </a:r>
            <a:r>
              <a:rPr lang="en-US" sz="2800" i="1" dirty="0"/>
              <a:t>– focused on test claims filed on the 2001 NPDES Permit  (costs of inspections &amp; trash receptacles)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b="1" i="1" dirty="0"/>
              <a:t>LA County and 7 Cities </a:t>
            </a:r>
            <a:r>
              <a:rPr lang="en-US" sz="2800" i="1" dirty="0"/>
              <a:t>(Bellflower, Carson, Commerce, Downey, Norwalk, Rancho Palos Verdes and Signal Hill) funded the litigation, which began with a test claim in 2002.  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b="1" i="1" dirty="0"/>
              <a:t>Cities may be reimbursed </a:t>
            </a:r>
            <a:r>
              <a:rPr lang="en-US" sz="2800" i="1" dirty="0"/>
              <a:t>if they have no other source of funding other than tax revenues for these obligations</a:t>
            </a:r>
          </a:p>
        </p:txBody>
      </p:sp>
      <p:pic>
        <p:nvPicPr>
          <p:cNvPr id="1031" name="Picture 7" descr="C:\Users\gkast.irwm\AppData\Local\Microsoft\Windows\Temporary Internet Files\Content.IE5\3MJCGKFZ\trash-can-8452-larg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40" y="3200400"/>
            <a:ext cx="674959" cy="96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gkast.irwm\AppData\Local\Microsoft\Windows\Temporary Internet Files\Content.IE5\3MJCGKFZ\money2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3083">
            <a:off x="3962264" y="5486265"/>
            <a:ext cx="923105" cy="9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3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kast.irwm\AppData\Local\Microsoft\Windows\Temporary Internet Files\Content.IE5\QIV28WMZ\Legal-claims-softwar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066800"/>
            <a:ext cx="11684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Court Decision means…</a:t>
            </a:r>
            <a:endParaRPr lang="en-US" sz="4300" dirty="0">
              <a:solidFill>
                <a:schemeClr val="accent5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i="1" dirty="0"/>
              <a:t>Decision </a:t>
            </a:r>
            <a:r>
              <a:rPr lang="en-US" sz="2800" b="1" i="1" u="sng" dirty="0"/>
              <a:t>does not </a:t>
            </a:r>
            <a:r>
              <a:rPr lang="en-US" sz="2800" i="1" dirty="0"/>
              <a:t>address to what extent cities will receive reimbursement and </a:t>
            </a:r>
            <a:r>
              <a:rPr lang="en-US" sz="2800" b="1" i="1" u="sng" dirty="0"/>
              <a:t>does not </a:t>
            </a:r>
            <a:r>
              <a:rPr lang="en-US" sz="2800" i="1" dirty="0"/>
              <a:t>relieve cities of compliance with NPDES Permit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b="1" i="1" dirty="0"/>
              <a:t>The case</a:t>
            </a:r>
            <a:r>
              <a:rPr lang="en-US" sz="2800" i="1" dirty="0"/>
              <a:t> has been sent back to the Superior Court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b="1" i="1" dirty="0"/>
              <a:t>State Mandates Commission:</a:t>
            </a:r>
          </a:p>
          <a:p>
            <a:pPr lvl="1"/>
            <a:r>
              <a:rPr lang="en-US" i="1" dirty="0"/>
              <a:t>suspended action on the 2012 claims pending the court decision</a:t>
            </a:r>
            <a:endParaRPr lang="en-US" sz="2800" i="1" dirty="0"/>
          </a:p>
          <a:p>
            <a:pPr lvl="1"/>
            <a:r>
              <a:rPr lang="en-US" i="1" dirty="0"/>
              <a:t>should take up these test claims early next year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b="1" i="1" dirty="0"/>
              <a:t>Yet to be determined: </a:t>
            </a:r>
            <a:r>
              <a:rPr lang="en-US" sz="2800" i="1" dirty="0"/>
              <a:t>To what extent the Supreme Court’s decision supports the test claims filed under the 2012 NPDES Permit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71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05475"/>
            <a:ext cx="4191000" cy="55880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4572000" y="914400"/>
            <a:ext cx="4191000" cy="558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numCol="2" rtlCol="0" anchor="b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Artesia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Avalon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Bell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Bell Gardens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Bellflower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Central MWD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Cerritos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Commerce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Cudahy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Downey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Hawaiian Gardens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Huntington Park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La Mirada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Lakewood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Long Beach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Long Beach Water Department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Lynwood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Maywood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Montebello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Norwalk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Paramount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Pico Rivera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Pico Water District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Santa Fe Springs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Signal Hill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South Gate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 smtClean="0">
                <a:solidFill>
                  <a:srgbClr val="00FFFF"/>
                </a:solidFill>
              </a:rPr>
              <a:t>Vernon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 smtClean="0">
                <a:solidFill>
                  <a:srgbClr val="00FFFF"/>
                </a:solidFill>
              </a:rPr>
              <a:t>Water Replenishment District of So. Calif.</a:t>
            </a:r>
            <a:endParaRPr lang="en-US" sz="1500" dirty="0">
              <a:solidFill>
                <a:srgbClr val="00FFFF"/>
              </a:solidFill>
            </a:endParaRP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Whittier</a:t>
            </a: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en-US" sz="1500" dirty="0">
                <a:solidFill>
                  <a:srgbClr val="00FFFF"/>
                </a:solidFill>
              </a:rPr>
              <a:t>Technical Participation by LAC Sanitation Districts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413266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CURRENT GWMA MEMBER AGENCIES/CITIES</a:t>
            </a:r>
          </a:p>
        </p:txBody>
      </p:sp>
    </p:spTree>
    <p:extLst>
      <p:ext uri="{BB962C8B-B14F-4D97-AF65-F5344CB8AC3E}">
        <p14:creationId xmlns:p14="http://schemas.microsoft.com/office/powerpoint/2010/main" val="34402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0" y="203465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sz="4300" dirty="0" err="1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Stormwater</a:t>
            </a:r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 Costs &amp;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389120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Cities are seeking ways to share costs in meeting water quality standards (ex: watershed groups to cost share on monitoring and project construction)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Clean-up task is MASSIVE! (need significant time &amp; resources)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Other major regional environmental issues have taken decades of work (i.e. drinking water, sanitary sewer, air quality improvements)</a:t>
            </a:r>
          </a:p>
          <a:p>
            <a:endParaRPr lang="en-US" i="1" dirty="0"/>
          </a:p>
          <a:p>
            <a:r>
              <a:rPr lang="en-US" i="1" dirty="0"/>
              <a:t>No single source of revenue will be sufficient to solve the pollution problems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Runoff water should be viewed as a resource to our water supply! </a:t>
            </a:r>
          </a:p>
        </p:txBody>
      </p:sp>
      <p:pic>
        <p:nvPicPr>
          <p:cNvPr id="3074" name="Picture 2" descr="C:\Users\gkast.irwm\AppData\Local\Microsoft\Windows\Temporary Internet Files\Content.IE5\B9PXZGHL\cybergedeon-don-t-waste-water-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0" y="1336168"/>
            <a:ext cx="719431" cy="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kast.irwm\AppData\Local\Microsoft\Windows\Temporary Internet Files\Content.IE5\QIV28WMZ\Dollars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60" y="1256683"/>
            <a:ext cx="796842" cy="8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763000" cy="1143000"/>
          </a:xfrm>
        </p:spPr>
        <p:txBody>
          <a:bodyPr>
            <a:noAutofit/>
          </a:bodyPr>
          <a:lstStyle/>
          <a:p>
            <a:pPr algn="ctr"/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Possible Funding Alternatives?</a:t>
            </a:r>
            <a:endParaRPr lang="en-US" sz="4300" dirty="0">
              <a:solidFill>
                <a:schemeClr val="accent1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Amendments to refuse contracts/street sweeping contracts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NPDES Catch Basin Cleaning Fee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AB 2403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SB 485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Caltrans Statewide NPDES Permit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Enhanced Infrastructure District Financing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Community Facilities Districts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solidFill>
                  <a:prstClr val="black"/>
                </a:solidFill>
              </a:rPr>
              <a:t>Los Angeles County Traffic Improvement Plan – Measure M</a:t>
            </a:r>
          </a:p>
          <a:p>
            <a:pPr lvl="0">
              <a:buClr>
                <a:srgbClr val="0BD0D9"/>
              </a:buClr>
            </a:pPr>
            <a:r>
              <a:rPr lang="en-US" sz="2200" dirty="0">
                <a:ea typeface="+mj-ea"/>
                <a:cs typeface="+mj-cs"/>
              </a:rPr>
              <a:t>County Park Bond- Measure </a:t>
            </a:r>
            <a:r>
              <a:rPr lang="en-US" sz="2200" dirty="0" smtClean="0">
                <a:ea typeface="+mj-ea"/>
                <a:cs typeface="+mj-cs"/>
              </a:rPr>
              <a:t>A</a:t>
            </a:r>
          </a:p>
          <a:p>
            <a:pPr lvl="0">
              <a:buClr>
                <a:srgbClr val="0BD0D9"/>
              </a:buClr>
            </a:pPr>
            <a:r>
              <a:rPr lang="en-US" sz="2200" dirty="0" smtClean="0">
                <a:ea typeface="+mj-ea"/>
                <a:cs typeface="+mj-cs"/>
              </a:rPr>
              <a:t>LA County Water Resilience Fee Program</a:t>
            </a:r>
            <a:endParaRPr lang="en-US" sz="2200" dirty="0"/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i="1" u="sng" dirty="0"/>
              <a:t>Amendments to refuse contracts/street sweeping contracts</a:t>
            </a:r>
          </a:p>
          <a:p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There is a direct connection between street sweeping and refuse collection and the deposition of trash reaching the local storm drains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Cities have been negotiating requirements into the refuse franchises and street sweeping contracts  to provide funding for catch basin cleaning and additional street sweeping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lvl="1" indent="0">
              <a:buNone/>
            </a:pPr>
            <a:r>
              <a:rPr lang="en-US" dirty="0"/>
              <a:t>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i="1" u="sng" dirty="0"/>
              <a:t>NPDES Catch Basin Cleaning Fee</a:t>
            </a:r>
          </a:p>
          <a:p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Cities have the ability to adopt property assessments to fund catch basin cleaning, through the Proposition 218 process</a:t>
            </a:r>
          </a:p>
          <a:p>
            <a:pPr marL="342900" lvl="1" indent="0">
              <a:buNone/>
            </a:pPr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The process requires the completion of an Engineer’s report documenting the connection between trash deposited on the highways and local refuse collection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The City Council must conduct a “notice and protest hearing”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512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i="1" u="sng" dirty="0"/>
              <a:t>AB 2403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E</a:t>
            </a:r>
            <a:r>
              <a:rPr lang="en-US" sz="2400" i="1" dirty="0"/>
              <a:t>xpanded the definition of “</a:t>
            </a:r>
            <a:r>
              <a:rPr lang="en-US" sz="2400" b="1" i="1" dirty="0"/>
              <a:t>water</a:t>
            </a:r>
            <a:r>
              <a:rPr lang="en-US" sz="2400" i="1" dirty="0"/>
              <a:t>” </a:t>
            </a:r>
            <a:r>
              <a:rPr lang="en-US" i="1" dirty="0"/>
              <a:t>in Section 53750 of the Government Code to </a:t>
            </a:r>
            <a:r>
              <a:rPr lang="en-US" sz="2400" i="1" dirty="0"/>
              <a:t>“</a:t>
            </a:r>
            <a:r>
              <a:rPr lang="en-US" sz="2400" b="1" i="1" dirty="0"/>
              <a:t>any system of improvements, intended to provide for the production, storage, treatment or distribution of water from any source</a:t>
            </a:r>
            <a:r>
              <a:rPr lang="en-US" sz="2400" i="1" dirty="0"/>
              <a:t>”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Cities with municipal water utilities should examine the benefits of relying on Section 53750 to implement storm water capture and reuse projects</a:t>
            </a:r>
          </a:p>
          <a:p>
            <a:pPr marL="0" indent="0">
              <a:buNone/>
            </a:pPr>
            <a:r>
              <a:rPr lang="en-US" sz="2400" i="1" dirty="0"/>
              <a:t>	</a:t>
            </a:r>
          </a:p>
          <a:p>
            <a:pPr marL="0" indent="0">
              <a:buNone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5007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1"/>
            <a:ext cx="7886700" cy="464141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i="1" u="sng" dirty="0"/>
              <a:t>SB 485</a:t>
            </a:r>
          </a:p>
          <a:p>
            <a:endParaRPr lang="en-US" i="1" u="sng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Permits the Los Angeles County Sanitation Districts to partner with a city or group of cities to implement </a:t>
            </a:r>
            <a:r>
              <a:rPr lang="en-US" i="1" dirty="0" err="1"/>
              <a:t>stormwater</a:t>
            </a:r>
            <a:r>
              <a:rPr lang="en-US" i="1" dirty="0"/>
              <a:t> projects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Districts can provide planning, design construction management and construction of facilities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Especially helpful for cities implementing dry weather diversions to the sanitary sewer system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Carson has entered into an agreement with the Districts to provide design and construction management services for a </a:t>
            </a:r>
            <a:r>
              <a:rPr lang="en-US" i="1" dirty="0" err="1"/>
              <a:t>stormwater</a:t>
            </a:r>
            <a:r>
              <a:rPr lang="en-US" i="1" dirty="0"/>
              <a:t> capture project in Carriage Crest Park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</a:t>
            </a:r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Alternative?</a:t>
            </a:r>
            <a:endParaRPr lang="en-US" sz="4300" dirty="0">
              <a:solidFill>
                <a:schemeClr val="accent1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Caltrans Statewide NPDES Permit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A 2014 amendment to the Caltrans NPDES Permit encourages Caltrans to fund local </a:t>
            </a:r>
            <a:r>
              <a:rPr lang="en-US" i="1" dirty="0" err="1"/>
              <a:t>stormwater</a:t>
            </a:r>
            <a:r>
              <a:rPr lang="en-US" i="1" dirty="0"/>
              <a:t> quality projects through Cooperative Implementation Agreements</a:t>
            </a:r>
          </a:p>
          <a:p>
            <a:pPr marL="393192" lvl="1" indent="0">
              <a:buNone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Projects have to address TMDL’s and be on a waterbody priority list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2015-2016 projects included funding for projects in the cities of Carson, Lakewood and  Long Beach through Cooperative Implementation Agreements with Bellflower, Carson, Lakewood, Long Beach and Signal Hill</a:t>
            </a:r>
          </a:p>
        </p:txBody>
      </p:sp>
    </p:spTree>
    <p:extLst>
      <p:ext uri="{BB962C8B-B14F-4D97-AF65-F5344CB8AC3E}">
        <p14:creationId xmlns:p14="http://schemas.microsoft.com/office/powerpoint/2010/main" val="31218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b="1" i="1" u="sng" dirty="0"/>
              <a:t>Enhanced Infrastructure District Financing</a:t>
            </a:r>
          </a:p>
          <a:p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Cities can form EIFD’s under Government Code Section 53398 and </a:t>
            </a:r>
            <a:r>
              <a:rPr lang="en-US" sz="2000" i="1" dirty="0" err="1"/>
              <a:t>stormwater</a:t>
            </a:r>
            <a:r>
              <a:rPr lang="en-US" sz="2000" i="1" dirty="0"/>
              <a:t> improvements are specifically allowed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Districts rely on tax increment to fund projects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Bonds can be issued up to 45 years in duration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If the EIFD comprises less than 12 registered voters, district can be formed by a vote of the land owners; each land owner gets on vote per acre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EIFD’s are viable with major development projects and where cities are revitalizing areas of their community through </a:t>
            </a:r>
            <a:r>
              <a:rPr lang="en-US" sz="2000" i="1" dirty="0" err="1"/>
              <a:t>upzoning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649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</a:t>
            </a:r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Alternatives?</a:t>
            </a:r>
            <a:endParaRPr lang="en-US" sz="4300" dirty="0">
              <a:solidFill>
                <a:schemeClr val="accent1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1" u="sng" dirty="0"/>
              <a:t>Community Facilities Districts</a:t>
            </a:r>
          </a:p>
          <a:p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Cities can form a CFD under Government Code Section 53311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The CFD statute allows the “construction of storm control facilities, including, but not limited to storm drains, detentions, catch basins and appurtenant facilities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CFD’s levy a property tax assessment to finance projects (i.e. bonds)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Like an EIFD, if the district comprises less than 12 registered voters, there is land owner vote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CFD’s are also viable with major development projects and where cities are considering “up zoning” properties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9494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 – Measure 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/>
              <a:t>Los Angeles County Traffic Improvement Plan</a:t>
            </a:r>
          </a:p>
          <a:p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County electorate will decide on Measure M on November 8th</a:t>
            </a:r>
          </a:p>
          <a:p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Raises sales taxes countywide by .5% to fund transit and transportation projects (the .5% sales tax in Measure R will become permanent as well for a total of 1%)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Local Return program starts at 17% (based on per capita formula) and increases to 20% in 2039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5% of the 17% can be use to fund Complete Green Streets and other </a:t>
            </a:r>
            <a:r>
              <a:rPr lang="en-US" i="1" dirty="0" err="1"/>
              <a:t>stormwater</a:t>
            </a:r>
            <a:r>
              <a:rPr lang="en-US" i="1" dirty="0"/>
              <a:t> projects related to transit and transportation projects</a:t>
            </a:r>
          </a:p>
        </p:txBody>
      </p:sp>
    </p:spTree>
    <p:extLst>
      <p:ext uri="{BB962C8B-B14F-4D97-AF65-F5344CB8AC3E}">
        <p14:creationId xmlns:p14="http://schemas.microsoft.com/office/powerpoint/2010/main" val="17560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3561514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GWMA works on regional and multi-benefit watershed planning and projects</a:t>
            </a:r>
          </a:p>
          <a:p>
            <a:r>
              <a:rPr lang="en-US" sz="2000" dirty="0"/>
              <a:t>Provides fiduciary and administrative services for watershed-based groups (i.e., </a:t>
            </a:r>
            <a:r>
              <a:rPr lang="en-US" sz="2000" dirty="0" err="1"/>
              <a:t>stormwater</a:t>
            </a:r>
            <a:r>
              <a:rPr lang="en-US" sz="2000" dirty="0"/>
              <a:t> groups)</a:t>
            </a:r>
          </a:p>
          <a:p>
            <a:r>
              <a:rPr lang="en-US" sz="2000" dirty="0"/>
              <a:t>Applies for and administers Federal and State grants for regional, multi-party projects</a:t>
            </a:r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GWMA do?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r="5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Funding Alternative: </a:t>
            </a:r>
            <a:b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</a:br>
            <a:r>
              <a:rPr lang="en-US" sz="4300" dirty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County Park Bond- Measure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Safe Clean Neighborhood Parks, Open Spaces, Beaches, Rivers Protection, and Water Conservation Measure</a:t>
            </a:r>
          </a:p>
          <a:p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LA County voters will decide on Measure A on November 8</a:t>
            </a:r>
            <a:r>
              <a:rPr lang="en-US" i="1" baseline="30000" dirty="0"/>
              <a:t>th</a:t>
            </a:r>
            <a:r>
              <a:rPr lang="en-US" i="1" dirty="0"/>
              <a:t> to renew park assessment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The tax rate is $0.03 per square foot of building area (current assessment)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There is a “local return” component of approximately 35% to each city and includes an “operational and maintenance” component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Can be used for park and open space improvements, including </a:t>
            </a:r>
            <a:r>
              <a:rPr lang="en-US" b="1" i="1" u="sng" dirty="0"/>
              <a:t>capture and reuse of </a:t>
            </a:r>
            <a:r>
              <a:rPr lang="en-US" b="1" i="1" u="sng" dirty="0" err="1"/>
              <a:t>stormwater</a:t>
            </a:r>
            <a:endParaRPr lang="en-US" b="1" i="1" u="sng" dirty="0"/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583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LA County Water Resilience Fee Program</a:t>
            </a:r>
            <a:endParaRPr lang="en-US" sz="4300" dirty="0">
              <a:solidFill>
                <a:schemeClr val="accent1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301752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i="1" dirty="0" smtClean="0"/>
              <a:t>The County Board adopted a motion</a:t>
            </a:r>
          </a:p>
          <a:p>
            <a:pPr marL="393192" lvl="1" indent="0">
              <a:buNone/>
            </a:pPr>
            <a:endParaRPr lang="en-US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 smtClean="0"/>
              <a:t>Expected to include a fee that would to fund stormwater projects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563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46" y="-304800"/>
            <a:ext cx="8229600" cy="1950720"/>
          </a:xfrm>
        </p:spPr>
        <p:txBody>
          <a:bodyPr/>
          <a:lstStyle/>
          <a:p>
            <a:pPr algn="ctr"/>
            <a:endParaRPr lang="en-US" dirty="0"/>
          </a:p>
          <a:p>
            <a:pPr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/>
              <a:t>Draft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03127" y="1016168"/>
            <a:ext cx="394332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Questions?</a:t>
            </a:r>
            <a:endParaRPr lang="en-US" sz="6000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6559665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https://chirotalk.files.wordpress.com/2015/06/water1.jpg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1000" y="533400"/>
            <a:ext cx="8229600" cy="3942514"/>
          </a:xfrm>
        </p:spPr>
        <p:txBody>
          <a:bodyPr anchor="t">
            <a:normAutofit/>
          </a:bodyPr>
          <a:lstStyle/>
          <a:p>
            <a:r>
              <a:rPr lang="en-US" sz="2600" b="1" dirty="0"/>
              <a:t>The water picture can mean different things: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/>
              <a:t>Water Supply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/>
              <a:t>Groundwater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/>
              <a:t>Water Conservation/Drought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/>
              <a:t>Reclaimed/Recycled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Stormwater</a:t>
            </a:r>
            <a:r>
              <a:rPr lang="en-US" sz="2400" b="1" dirty="0">
                <a:solidFill>
                  <a:srgbClr val="FF0000"/>
                </a:solidFill>
              </a:rPr>
              <a:t> and Urban Runoff</a:t>
            </a:r>
          </a:p>
        </p:txBody>
      </p:sp>
      <p:pic>
        <p:nvPicPr>
          <p:cNvPr id="1026" name="Picture 2" descr="Image result for stormwat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6570"/>
          <a:stretch>
            <a:fillRect/>
          </a:stretch>
        </p:blipFill>
        <p:spPr bwMode="auto">
          <a:xfrm>
            <a:off x="4206103" y="3200400"/>
            <a:ext cx="4114800" cy="3127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orm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95" y="3505200"/>
            <a:ext cx="34544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st\AppData\Local\Microsoft\Windows\INetCache\IE\6ANJX4WO\contract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620">
            <a:off x="5378999" y="4907324"/>
            <a:ext cx="3032760" cy="139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8580219" cy="3429000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200" dirty="0"/>
              <a:t> Entered into Memorandum of Understandings “MOUs” with 4 Watershed Groups in the Gateway Region to assist them administratively in meeting regulatory timelines:</a:t>
            </a:r>
          </a:p>
          <a:p>
            <a:pPr marL="0" indent="0">
              <a:buNone/>
            </a:pPr>
            <a:r>
              <a:rPr lang="en-US" sz="2200" dirty="0"/>
              <a:t>	- Collect annual funds from group members</a:t>
            </a:r>
          </a:p>
          <a:p>
            <a:pPr marL="0" indent="0">
              <a:buNone/>
            </a:pPr>
            <a:r>
              <a:rPr lang="en-US" sz="2200" dirty="0"/>
              <a:t>	- Conduct Request for Proposals</a:t>
            </a:r>
          </a:p>
          <a:p>
            <a:pPr marL="0" indent="0">
              <a:buNone/>
            </a:pPr>
            <a:r>
              <a:rPr lang="en-US" sz="2200" dirty="0"/>
              <a:t>	- Enter into contracts</a:t>
            </a:r>
          </a:p>
          <a:p>
            <a:pPr marL="0" indent="0">
              <a:buNone/>
            </a:pPr>
            <a:r>
              <a:rPr lang="en-US" sz="2200" dirty="0"/>
              <a:t>	- Pay invoices</a:t>
            </a:r>
          </a:p>
          <a:p>
            <a:pPr marL="0" indent="0">
              <a:buNone/>
            </a:pPr>
            <a:r>
              <a:rPr lang="en-US" sz="2200" dirty="0"/>
              <a:t>	- Submit and manage grant applications on their behalf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596496"/>
            <a:ext cx="475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GWMA Stormwater Activities</a:t>
            </a:r>
          </a:p>
        </p:txBody>
      </p:sp>
    </p:spTree>
    <p:extLst>
      <p:ext uri="{BB962C8B-B14F-4D97-AF65-F5344CB8AC3E}">
        <p14:creationId xmlns:p14="http://schemas.microsoft.com/office/powerpoint/2010/main" val="2018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4525" y="1600200"/>
            <a:ext cx="37850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</a:rPr>
              <a:t>8 Cities and LA County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Downey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Lakewood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Long Beach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Lynwood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Paramount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Pico Rivera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Signal Hill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South Gate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 County Flood Control District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457200"/>
            <a:ext cx="4419600" cy="57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648200"/>
            <a:ext cx="38779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&gt;$293,000,000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1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4525" y="1600200"/>
            <a:ext cx="37850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</a:rPr>
              <a:t>7 Cities and LA County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Bellflower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Cerritos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Downey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Lakewood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Long Beach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Paramount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Signal Hill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 County Flood Control District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8519" r="17407" b="16852"/>
          <a:stretch/>
        </p:blipFill>
        <p:spPr>
          <a:xfrm>
            <a:off x="4572000" y="1143000"/>
            <a:ext cx="3556000" cy="443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84200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Los Cerritos Channel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2" y="4648200"/>
            <a:ext cx="38779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&gt;$332,000,000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1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64" y="1905000"/>
            <a:ext cx="522642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562114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sz="2000" b="1" dirty="0">
                <a:solidFill>
                  <a:prstClr val="black"/>
                </a:solidFill>
              </a:rPr>
              <a:t>LOWER LOS ANGELES RIVER UPPER REACH 2 (LLAR UR2)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338977"/>
            <a:ext cx="37850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</a:rPr>
              <a:t>7 Cities and LA County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Bell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Bell Gardens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Commerce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Cudahy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Huntington Park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Maywood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Vernon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 County Flood Control District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" y="4114800"/>
            <a:ext cx="38779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&gt;$310,000,000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</TotalTime>
  <Words>2132</Words>
  <Application>Microsoft Office PowerPoint</Application>
  <PresentationFormat>On-screen Show (4:3)</PresentationFormat>
  <Paragraphs>378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Slipstream</vt:lpstr>
      <vt:lpstr>1_Slipstream</vt:lpstr>
      <vt:lpstr>2_Slipstream</vt:lpstr>
      <vt:lpstr>3_Slipstream</vt:lpstr>
      <vt:lpstr>4_Slipstream</vt:lpstr>
      <vt:lpstr>5_Slipstream</vt:lpstr>
      <vt:lpstr>6_Slipstream</vt:lpstr>
      <vt:lpstr>7_Slipstream</vt:lpstr>
      <vt:lpstr>8_Slipstream</vt:lpstr>
      <vt:lpstr>9_Slipstream</vt:lpstr>
      <vt:lpstr>Flow</vt:lpstr>
      <vt:lpstr>Gateway Water Management Authority</vt:lpstr>
      <vt:lpstr>Background</vt:lpstr>
      <vt:lpstr>PowerPoint Presentation</vt:lpstr>
      <vt:lpstr>What does GWMA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Stormwater Workshop  for  Local Officials</vt:lpstr>
      <vt:lpstr>PowerPoint Presentation</vt:lpstr>
      <vt:lpstr>But Most of the Time…</vt:lpstr>
      <vt:lpstr>How Water Enters Rivers</vt:lpstr>
      <vt:lpstr>Despite the Concrete, there is Wildlife </vt:lpstr>
      <vt:lpstr>PowerPoint Presentation</vt:lpstr>
      <vt:lpstr>What is MS4?</vt:lpstr>
      <vt:lpstr>2012 vs. 2001 Permit</vt:lpstr>
      <vt:lpstr>The 2012 Permit</vt:lpstr>
      <vt:lpstr>PowerPoint Presentation</vt:lpstr>
      <vt:lpstr>Los Angeles County Watersheds</vt:lpstr>
      <vt:lpstr>Timelines and Targets</vt:lpstr>
      <vt:lpstr>The Permit’s Big Push Low Impact Development (LID)</vt:lpstr>
      <vt:lpstr>Why not just put all the runoff into the ground?</vt:lpstr>
      <vt:lpstr>Success Stories (soon)</vt:lpstr>
      <vt:lpstr>Prop 84</vt:lpstr>
      <vt:lpstr>Next: Funding</vt:lpstr>
      <vt:lpstr>Unfunded Mandates</vt:lpstr>
      <vt:lpstr>Court Decision means…</vt:lpstr>
      <vt:lpstr>Stormwater Costs &amp; Funding</vt:lpstr>
      <vt:lpstr>Possible Funding Alternatives?</vt:lpstr>
      <vt:lpstr>Funding Alternative?</vt:lpstr>
      <vt:lpstr>Funding Alternative?</vt:lpstr>
      <vt:lpstr>Funding Alternative?</vt:lpstr>
      <vt:lpstr>Funding Alternative?</vt:lpstr>
      <vt:lpstr>Funding Alternative?</vt:lpstr>
      <vt:lpstr>Funding Alternative?</vt:lpstr>
      <vt:lpstr>Funding Alternatives?</vt:lpstr>
      <vt:lpstr>Funding Alternative – Measure M?</vt:lpstr>
      <vt:lpstr>Funding Alternative:  County Park Bond- Measure A</vt:lpstr>
      <vt:lpstr>LA County Water Resilience Fee Program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ULAR EWMP</dc:title>
  <dc:creator>JBRICKEY</dc:creator>
  <cp:lastModifiedBy>Toni Penn</cp:lastModifiedBy>
  <cp:revision>329</cp:revision>
  <cp:lastPrinted>2016-10-27T22:00:29Z</cp:lastPrinted>
  <dcterms:created xsi:type="dcterms:W3CDTF">2011-05-31T22:14:07Z</dcterms:created>
  <dcterms:modified xsi:type="dcterms:W3CDTF">2016-10-27T22:08:41Z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ID">
    <vt:lpwstr>cbdd54ac6c214b47aed6fbfaecf93067</vt:lpwstr>
  </property>
  <property fmtid="{D5CDD505-2E9C-101B-9397-08002B2CF9AE}" pid="3" name="SlidesCount">
    <vt:lpwstr>8</vt:lpwstr>
  </property>
</Properties>
</file>